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30"/>
  </p:notesMasterIdLst>
  <p:sldIdLst>
    <p:sldId id="256" r:id="rId3"/>
    <p:sldId id="300" r:id="rId4"/>
    <p:sldId id="297" r:id="rId5"/>
    <p:sldId id="298" r:id="rId6"/>
    <p:sldId id="257" r:id="rId7"/>
    <p:sldId id="301" r:id="rId8"/>
    <p:sldId id="302" r:id="rId9"/>
    <p:sldId id="299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264" r:id="rId23"/>
    <p:sldId id="276" r:id="rId24"/>
    <p:sldId id="277" r:id="rId25"/>
    <p:sldId id="269" r:id="rId26"/>
    <p:sldId id="315" r:id="rId27"/>
    <p:sldId id="281" r:id="rId28"/>
    <p:sldId id="278" r:id="rId29"/>
  </p:sldIdLst>
  <p:sldSz cx="9144000" cy="5143500" type="screen16x9"/>
  <p:notesSz cx="6858000" cy="9144000"/>
  <p:embeddedFontLst>
    <p:embeddedFont>
      <p:font typeface="Anton" panose="020B0604020202020204" charset="0"/>
      <p:regular r:id="rId31"/>
    </p:embeddedFont>
    <p:embeddedFont>
      <p:font typeface="Advent Pro Light" panose="020B0604020202020204" charset="0"/>
      <p:regular r:id="rId32"/>
      <p:bold r:id="rId33"/>
    </p:embeddedFont>
    <p:embeddedFont>
      <p:font typeface="Proxima Nova Semibold" panose="020B0604020202020204" charset="0"/>
      <p:regular r:id="rId34"/>
      <p:bold r:id="rId35"/>
      <p:boldItalic r:id="rId36"/>
    </p:embeddedFont>
    <p:embeddedFont>
      <p:font typeface="Fira Sans Condensed" panose="020B0604020202020204" charset="0"/>
      <p:regular r:id="rId37"/>
      <p:bold r:id="rId38"/>
      <p:italic r:id="rId39"/>
      <p:boldItalic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Rajdhani" panose="020B0604020202020204" charset="0"/>
      <p:regular r:id="rId45"/>
      <p:bold r:id="rId46"/>
    </p:embeddedFont>
    <p:embeddedFont>
      <p:font typeface="Fira Sans Condensed Light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F3B950-0304-4B04-ABFC-D7033CDE4F8D}">
  <a:tblStyle styleId="{18F3B950-0304-4B04-ABFC-D7033CDE4F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1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96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085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463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65abef0139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65abef0139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428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65abef0139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65abef0139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06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550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18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30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08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35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83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9" r:id="rId6"/>
    <p:sldLayoutId id="2147483665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40626" y="495013"/>
            <a:ext cx="4404000" cy="27808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rgbClr val="FF0000"/>
                </a:solidFill>
                <a:latin typeface="Rajdhani"/>
                <a:ea typeface="Rajdhani"/>
                <a:cs typeface="Rajdhani"/>
                <a:sym typeface="Rajdhani"/>
              </a:rPr>
              <a:t>Intelligent </a:t>
            </a:r>
            <a:r>
              <a:rPr lang="en" sz="44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Object </a:t>
            </a:r>
            <a:r>
              <a:rPr lang="en" sz="4400" dirty="0" smtClean="0">
                <a:latin typeface="Rajdhani"/>
                <a:ea typeface="Rajdhani"/>
                <a:cs typeface="Rajdhani"/>
                <a:sym typeface="Rajdhani"/>
              </a:rPr>
              <a:t>Detection and Interactions for Visually Impaired</a:t>
            </a:r>
            <a:endParaRPr sz="44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1300542" y="3192094"/>
            <a:ext cx="3384900" cy="1730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 Python and Android, A </a:t>
            </a:r>
            <a:r>
              <a:rPr lang="en-US" i="1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Research</a:t>
            </a:r>
            <a:r>
              <a:rPr lang="en" i="1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Based Solution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Leeds Beckett University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Prepared by: Sujan Aryal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Std Id: C7190077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822946" y="178232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100" y="1166226"/>
            <a:ext cx="7704000" cy="341640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158750" indent="0" algn="just">
              <a:buNone/>
            </a:pP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100" y="242999"/>
            <a:ext cx="7704000" cy="800321"/>
          </a:xfrm>
        </p:spPr>
        <p:txBody>
          <a:bodyPr/>
          <a:lstStyle/>
          <a:p>
            <a:r>
              <a:rPr lang="en-US" dirty="0" smtClean="0"/>
              <a:t>The Architecture Of the System </a:t>
            </a:r>
            <a:br>
              <a:rPr lang="en-US" dirty="0" smtClean="0"/>
            </a:br>
            <a:r>
              <a:rPr lang="en-US" sz="2000" dirty="0" smtClean="0"/>
              <a:t>Project Flow of Android App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06052" y="1412338"/>
            <a:ext cx="533209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100" y="1166226"/>
            <a:ext cx="7704000" cy="341640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158750" indent="0" algn="just">
              <a:buNone/>
            </a:pP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100" y="242999"/>
            <a:ext cx="7704000" cy="800321"/>
          </a:xfrm>
        </p:spPr>
        <p:txBody>
          <a:bodyPr/>
          <a:lstStyle/>
          <a:p>
            <a:r>
              <a:rPr lang="en-US" dirty="0" smtClean="0"/>
              <a:t>Gantt Chart</a:t>
            </a:r>
            <a:br>
              <a:rPr lang="en-US" dirty="0" smtClean="0"/>
            </a:br>
            <a:r>
              <a:rPr lang="en-US" sz="2000" dirty="0" smtClean="0"/>
              <a:t>Part 1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99" y="1166226"/>
            <a:ext cx="6038035" cy="372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100" y="1166226"/>
            <a:ext cx="7704000" cy="341640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158750" indent="0" algn="just">
              <a:buNone/>
            </a:pP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100" y="242999"/>
            <a:ext cx="7704000" cy="800321"/>
          </a:xfrm>
        </p:spPr>
        <p:txBody>
          <a:bodyPr/>
          <a:lstStyle/>
          <a:p>
            <a:r>
              <a:rPr lang="en-US" dirty="0" smtClean="0"/>
              <a:t>Gantt Chart</a:t>
            </a:r>
            <a:br>
              <a:rPr lang="en-US" dirty="0" smtClean="0"/>
            </a:br>
            <a:r>
              <a:rPr lang="en-US" sz="2000" dirty="0" smtClean="0"/>
              <a:t>Part 2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06525"/>
            <a:ext cx="6031258" cy="38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100" y="1166226"/>
            <a:ext cx="7704000" cy="341640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158750" indent="0" algn="just">
              <a:buNone/>
            </a:pP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100" y="242999"/>
            <a:ext cx="7704000" cy="800321"/>
          </a:xfrm>
        </p:spPr>
        <p:txBody>
          <a:bodyPr/>
          <a:lstStyle/>
          <a:p>
            <a:r>
              <a:rPr lang="en-US" dirty="0" smtClean="0"/>
              <a:t>Gantt Chart</a:t>
            </a:r>
            <a:br>
              <a:rPr lang="en-US" dirty="0" smtClean="0"/>
            </a:br>
            <a:r>
              <a:rPr lang="en-US" sz="2000" dirty="0" smtClean="0"/>
              <a:t>Updated with Reasons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45" y="1354772"/>
            <a:ext cx="5858510" cy="24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65098" y="145439"/>
            <a:ext cx="7704000" cy="1007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3F3F3"/>
                </a:solidFill>
              </a:rPr>
              <a:t>Features Of Both Systems</a:t>
            </a:r>
            <a:br>
              <a:rPr lang="en" sz="3000" dirty="0" smtClean="0">
                <a:solidFill>
                  <a:srgbClr val="F3F3F3"/>
                </a:solidFill>
              </a:rPr>
            </a:br>
            <a:r>
              <a:rPr lang="en" sz="2000" dirty="0" smtClean="0">
                <a:solidFill>
                  <a:srgbClr val="F3F3F3"/>
                </a:solidFill>
              </a:rPr>
              <a:t>with </a:t>
            </a:r>
            <a:r>
              <a:rPr lang="en" sz="2000" dirty="0" smtClean="0"/>
              <a:t>Product Evaulations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431800" lvl="0" indent="-285750" algn="ctr">
              <a:lnSpc>
                <a:spcPct val="150000"/>
              </a:lnSpc>
              <a:buClr>
                <a:srgbClr val="F3F3F3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800" dirty="0" smtClean="0"/>
              <a:t>Python</a:t>
            </a: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800" dirty="0" smtClean="0"/>
              <a:t> can detect from image, video as well as real time with webcam.</a:t>
            </a: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800" dirty="0" smtClean="0"/>
              <a:t>Object detection along with it’s interactions.</a:t>
            </a: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800" dirty="0" smtClean="0"/>
              <a:t>Designed for visually impaired. </a:t>
            </a:r>
          </a:p>
          <a:p>
            <a:pPr marL="431800" lvl="0" indent="-285750" algn="ctr">
              <a:lnSpc>
                <a:spcPct val="150000"/>
              </a:lnSpc>
              <a:buClr>
                <a:srgbClr val="F3F3F3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800" dirty="0" smtClean="0"/>
              <a:t>Android</a:t>
            </a:r>
          </a:p>
          <a:p>
            <a:pPr marL="431800" lvl="0" indent="-285750">
              <a:lnSpc>
                <a:spcPct val="150000"/>
              </a:lnSpc>
              <a:buClr>
                <a:srgbClr val="F3F3F3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800" dirty="0" smtClean="0"/>
              <a:t>AI system with real time object detection with voice feedback</a:t>
            </a:r>
          </a:p>
          <a:p>
            <a:pPr marL="431800" lvl="0" indent="-285750">
              <a:lnSpc>
                <a:spcPct val="150000"/>
              </a:lnSpc>
              <a:buClr>
                <a:srgbClr val="F3F3F3"/>
              </a:buClr>
              <a:buSzPts val="1300"/>
              <a:buFont typeface="Arial" panose="020B0604020202020204" pitchFamily="34" charset="0"/>
              <a:buChar char="•"/>
            </a:pPr>
            <a:r>
              <a:rPr lang="en-US" sz="1800" dirty="0" smtClean="0"/>
              <a:t>Image location algorithms with simple navigations.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7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510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3F3F3"/>
                </a:solidFill>
              </a:rPr>
              <a:t>Some UI Designs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84" y="1067782"/>
            <a:ext cx="6795694" cy="377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4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3F3F3"/>
                </a:solidFill>
              </a:rPr>
              <a:t>Testing the product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smtClean="0"/>
              <a:t>Tested the code in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smtClean="0"/>
              <a:t>Notebook.</a:t>
            </a:r>
            <a:endParaRPr lang="en-US" dirty="0">
              <a:solidFill>
                <a:srgbClr val="F3F3F3"/>
              </a:solidFill>
            </a:endParaRPr>
          </a:p>
        </p:txBody>
      </p:sp>
      <p:pic>
        <p:nvPicPr>
          <p:cNvPr id="4" name="Picture 3" descr="C:\Users\johnwick\Downloads\Compressed\for tensorflow 1\TensorFlow-Object-Detection-API-Tutorial-Train-Multiple-Objects-Windows-10-master\TensorFlow-Object-Detection-API-Tutorial-Train-Multiple-Objects-Windows-10-master\doc\jupyter_notebook_dog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346" y="1174267"/>
            <a:ext cx="5637654" cy="3562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99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3F3F3"/>
                </a:solidFill>
              </a:rPr>
              <a:t>Testing the product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Testing small but important testable parts of the </a:t>
            </a:r>
            <a:endParaRPr lang="en-US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smtClean="0"/>
              <a:t>system</a:t>
            </a:r>
            <a:endParaRPr lang="en-US" dirty="0">
              <a:solidFill>
                <a:srgbClr val="F3F3F3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370533" y="1152475"/>
            <a:ext cx="3923030" cy="35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3F3F3"/>
                </a:solidFill>
              </a:rPr>
              <a:t>Testing the product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Testing small but important testable parts of the </a:t>
            </a:r>
            <a:r>
              <a:rPr lang="en-US" dirty="0" smtClean="0"/>
              <a:t>system</a:t>
            </a:r>
            <a:endParaRPr lang="en-US" dirty="0">
              <a:solidFill>
                <a:srgbClr val="F3F3F3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17125" y="2391909"/>
            <a:ext cx="3952240" cy="192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3F3F3"/>
                </a:solidFill>
              </a:rPr>
              <a:t>Testing the product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smtClean="0"/>
              <a:t>Added wrong image name to see if the testing is working or not</a:t>
            </a:r>
            <a:endParaRPr lang="en-US" dirty="0">
              <a:solidFill>
                <a:srgbClr val="F3F3F3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81275" y="2285766"/>
            <a:ext cx="3981450" cy="21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3F3F3"/>
                </a:solidFill>
              </a:rPr>
              <a:t>Introduction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Wingdings" panose="05000000000000000000" pitchFamily="2" charset="2"/>
              <a:buChar char="ü"/>
            </a:pPr>
            <a:r>
              <a:rPr lang="en-US" sz="1800" dirty="0" smtClean="0"/>
              <a:t>It’s a AI Based System for Visually Impaired people.</a:t>
            </a: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F3F3F3"/>
                </a:solidFill>
              </a:rPr>
              <a:t>There are two projects one in python with object detection and interaction</a:t>
            </a: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Wingdings" panose="05000000000000000000" pitchFamily="2" charset="2"/>
              <a:buChar char="ü"/>
            </a:pPr>
            <a:r>
              <a:rPr lang="en-US" sz="1800" dirty="0" smtClean="0"/>
              <a:t>Another is a Android App called Blind Vision which consist of text to speech functionality.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1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3F3F3"/>
                </a:solidFill>
              </a:rPr>
              <a:t>Testing the product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smtClean="0"/>
              <a:t>Testing running successful</a:t>
            </a:r>
            <a:endParaRPr lang="en-US" dirty="0">
              <a:solidFill>
                <a:srgbClr val="F3F3F3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390480" y="1191465"/>
            <a:ext cx="4033520" cy="35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6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 does AI System Works?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6" name="Google Shape;636;p32"/>
          <p:cNvCxnSpPr/>
          <p:nvPr/>
        </p:nvCxnSpPr>
        <p:spPr>
          <a:xfrm flipH="1">
            <a:off x="4821999" y="179936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/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/>
          <p:nvPr/>
        </p:nvCxnSpPr>
        <p:spPr>
          <a:xfrm>
            <a:off x="2778250" y="2415072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1176919" y="1963643"/>
            <a:ext cx="156946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latin typeface="Rajdhani"/>
                <a:ea typeface="Rajdhani"/>
                <a:cs typeface="Rajdhani"/>
                <a:sym typeface="Rajdhani"/>
              </a:rPr>
              <a:t>Datasets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5839749" y="1377416"/>
            <a:ext cx="2671734" cy="874264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latin typeface="Rajdhani"/>
                <a:ea typeface="Rajdhani"/>
                <a:cs typeface="Rajdhani"/>
                <a:sym typeface="Rajdhani"/>
              </a:rPr>
              <a:t>CNN Models (Neural Network)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155225" y="3232947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latin typeface="Rajdhani"/>
                <a:ea typeface="Rajdhani"/>
                <a:cs typeface="Rajdhani"/>
                <a:sym typeface="Rajdhani"/>
              </a:rPr>
              <a:t>Train and Test Record</a:t>
            </a:r>
          </a:p>
        </p:txBody>
      </p:sp>
      <p:cxnSp>
        <p:nvCxnSpPr>
          <p:cNvPr id="239" name="Google Shape;637;p32"/>
          <p:cNvCxnSpPr/>
          <p:nvPr/>
        </p:nvCxnSpPr>
        <p:spPr>
          <a:xfrm rot="10800000">
            <a:off x="5641052" y="261891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0" name="Google Shape;641;p32"/>
          <p:cNvSpPr txBox="1">
            <a:spLocks/>
          </p:cNvSpPr>
          <p:nvPr/>
        </p:nvSpPr>
        <p:spPr>
          <a:xfrm>
            <a:off x="7179274" y="2665307"/>
            <a:ext cx="22086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  <a:buFont typeface="Fira Sans Condensed Light"/>
              <a:buNone/>
            </a:pPr>
            <a:r>
              <a:rPr lang="en-US" sz="1600" b="1" dirty="0" smtClean="0">
                <a:latin typeface="Rajdhani"/>
                <a:ea typeface="Rajdhani"/>
                <a:cs typeface="Rajdhani"/>
                <a:sym typeface="Rajdhani"/>
              </a:rPr>
              <a:t>Training</a:t>
            </a:r>
            <a:endParaRPr lang="en-US"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42" name="Google Shape;636;p32"/>
          <p:cNvCxnSpPr/>
          <p:nvPr/>
        </p:nvCxnSpPr>
        <p:spPr>
          <a:xfrm>
            <a:off x="2929007" y="1723890"/>
            <a:ext cx="1109309" cy="28554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4" name="Google Shape;639;p32"/>
          <p:cNvSpPr txBox="1">
            <a:spLocks/>
          </p:cNvSpPr>
          <p:nvPr/>
        </p:nvSpPr>
        <p:spPr>
          <a:xfrm>
            <a:off x="1244694" y="1303750"/>
            <a:ext cx="156946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n-US" sz="1600" b="1" dirty="0" smtClean="0">
                <a:latin typeface="Rajdhani"/>
                <a:ea typeface="Rajdhani"/>
                <a:cs typeface="Rajdhani"/>
                <a:sym typeface="Rajdhani"/>
              </a:rPr>
              <a:t>Image Label</a:t>
            </a:r>
            <a:endParaRPr lang="en-US"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45" name="Google Shape;638;p32"/>
          <p:cNvCxnSpPr/>
          <p:nvPr/>
        </p:nvCxnSpPr>
        <p:spPr>
          <a:xfrm>
            <a:off x="2921172" y="2913557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7" name="Google Shape;639;p32"/>
          <p:cNvSpPr txBox="1">
            <a:spLocks/>
          </p:cNvSpPr>
          <p:nvPr/>
        </p:nvSpPr>
        <p:spPr>
          <a:xfrm>
            <a:off x="391364" y="2496319"/>
            <a:ext cx="2515106" cy="115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n-US" sz="1600" b="1" dirty="0" smtClean="0">
                <a:latin typeface="Rajdhani"/>
                <a:ea typeface="Rajdhani"/>
                <a:cs typeface="Rajdhani"/>
                <a:sym typeface="Rajdhani"/>
              </a:rPr>
              <a:t>Requires Hardware Devices</a:t>
            </a:r>
            <a:endParaRPr lang="en-US"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48" name="Google Shape;636;p32"/>
          <p:cNvCxnSpPr/>
          <p:nvPr/>
        </p:nvCxnSpPr>
        <p:spPr>
          <a:xfrm rot="16200000" flipV="1">
            <a:off x="4384431" y="3855886"/>
            <a:ext cx="505349" cy="3828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51" name="Google Shape;639;p32"/>
          <p:cNvSpPr txBox="1">
            <a:spLocks/>
          </p:cNvSpPr>
          <p:nvPr/>
        </p:nvSpPr>
        <p:spPr>
          <a:xfrm>
            <a:off x="3628780" y="4144888"/>
            <a:ext cx="210126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 Light"/>
              <a:buNone/>
            </a:pPr>
            <a:r>
              <a:rPr lang="en-US" sz="1600" b="1" dirty="0" smtClean="0">
                <a:latin typeface="Rajdhani"/>
                <a:ea typeface="Rajdhani"/>
                <a:cs typeface="Rajdhani"/>
                <a:sym typeface="Rajdhani"/>
              </a:rPr>
              <a:t>Frameworks/Libraries</a:t>
            </a:r>
            <a:endParaRPr lang="en-US"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Python App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42775" y="2091500"/>
            <a:ext cx="3227100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/>
              <a:t>Intelligent Object Detection and Interaction for Visually Impaired.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/>
              <a:t>D</a:t>
            </a:r>
            <a:r>
              <a:rPr lang="en" sz="1600" dirty="0" smtClean="0"/>
              <a:t>etects objects as well as interactions between them.</a:t>
            </a: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2" y="1789218"/>
            <a:ext cx="3293432" cy="2008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</a:t>
            </a:r>
            <a:endParaRPr/>
          </a:p>
        </p:txBody>
      </p:sp>
      <p:sp>
        <p:nvSpPr>
          <p:cNvPr id="1760" name="Google Shape;1760;p45"/>
          <p:cNvSpPr/>
          <p:nvPr/>
        </p:nvSpPr>
        <p:spPr>
          <a:xfrm>
            <a:off x="4969536" y="1435739"/>
            <a:ext cx="1470192" cy="293164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2" name="Google Shape;1762;p45"/>
          <p:cNvSpPr txBox="1">
            <a:spLocks noGrp="1"/>
          </p:cNvSpPr>
          <p:nvPr>
            <p:ph type="subTitle" idx="4294967295"/>
          </p:nvPr>
        </p:nvSpPr>
        <p:spPr>
          <a:xfrm>
            <a:off x="1140924" y="2091500"/>
            <a:ext cx="3100200" cy="1403400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/>
              <a:t>Blind Vision App – Assistance to the Visually Impaired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/>
              <a:t>Real time object detection with voice feedback.</a:t>
            </a:r>
            <a:endParaRPr sz="1600" dirty="0"/>
          </a:p>
        </p:txBody>
      </p:sp>
      <p:cxnSp>
        <p:nvCxnSpPr>
          <p:cNvPr id="1763" name="Google Shape;1763;p45"/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05" y="1721364"/>
            <a:ext cx="1332893" cy="2360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1409362" y="13912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Demo</a:t>
            </a:r>
            <a:endParaRPr dirty="0"/>
          </a:p>
        </p:txBody>
      </p:sp>
      <p:pic>
        <p:nvPicPr>
          <p:cNvPr id="4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420204" y="99256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9"/>
          <p:cNvSpPr txBox="1">
            <a:spLocks noGrp="1"/>
          </p:cNvSpPr>
          <p:nvPr>
            <p:ph type="title" idx="4294967295"/>
          </p:nvPr>
        </p:nvSpPr>
        <p:spPr>
          <a:xfrm>
            <a:off x="1048350" y="59656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Improvments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49"/>
          <p:cNvSpPr txBox="1">
            <a:spLocks noGrp="1"/>
          </p:cNvSpPr>
          <p:nvPr>
            <p:ph type="body" idx="4294967295"/>
          </p:nvPr>
        </p:nvSpPr>
        <p:spPr>
          <a:xfrm>
            <a:off x="1220500" y="1127532"/>
            <a:ext cx="7047300" cy="2433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r>
              <a:rPr lang="en" sz="1800" b="1" dirty="0" smtClean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GUI for Python App.</a:t>
            </a:r>
            <a:endParaRPr sz="1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</a:t>
            </a: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 meaningful Dataset.</a:t>
            </a:r>
            <a:endParaRPr lang="en" sz="180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Voice commands in Android app</a:t>
            </a: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80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to speech in Python App.</a:t>
            </a:r>
            <a:endParaRPr lang="en-US" sz="180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just"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More User friendly Design.</a:t>
            </a:r>
            <a:endParaRPr lang="en-US" sz="1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1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55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9"/>
          <p:cNvSpPr txBox="1">
            <a:spLocks noGrp="1"/>
          </p:cNvSpPr>
          <p:nvPr>
            <p:ph type="title" idx="4294967295"/>
          </p:nvPr>
        </p:nvSpPr>
        <p:spPr>
          <a:xfrm>
            <a:off x="1048350" y="59656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from Project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49"/>
          <p:cNvSpPr txBox="1">
            <a:spLocks noGrp="1"/>
          </p:cNvSpPr>
          <p:nvPr>
            <p:ph type="body" idx="4294967295"/>
          </p:nvPr>
        </p:nvSpPr>
        <p:spPr>
          <a:xfrm>
            <a:off x="1220500" y="1127532"/>
            <a:ext cx="7047300" cy="1375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conclude,  I </a:t>
            </a:r>
            <a:r>
              <a:rPr lang="en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learned about </a:t>
            </a:r>
            <a:r>
              <a:rPr lang="en" sz="1600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AI Systems </a:t>
            </a:r>
            <a:r>
              <a:rPr lang="en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ways to </a:t>
            </a:r>
            <a:r>
              <a:rPr lang="en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 it in </a:t>
            </a:r>
            <a:r>
              <a:rPr lang="en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project</a:t>
            </a:r>
            <a:r>
              <a:rPr lang="en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After doing research, </a:t>
            </a:r>
            <a:r>
              <a:rPr lang="en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learned about problems faced by blind people as well as other impaired people as well. </a:t>
            </a:r>
            <a:r>
              <a:rPr lang="en-US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nd helping such people with AI technology is good way of implementing such technology.</a:t>
            </a:r>
            <a:endParaRPr sz="1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Things </a:t>
            </a:r>
            <a:r>
              <a:rPr lang="en-US" sz="1800" b="1" dirty="0" smtClean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800" b="1" dirty="0" smtClean="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 learned about:</a:t>
            </a:r>
            <a:endParaRPr sz="1800"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Tensorflow, OpenCv and open source Libraries.</a:t>
            </a:r>
            <a:endParaRPr sz="1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dea for making another AI systems to aid different people.</a:t>
            </a:r>
          </a:p>
          <a:p>
            <a:pPr marL="0" indent="0" algn="just"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Useful simple Algorithms with if else.</a:t>
            </a:r>
          </a:p>
          <a:p>
            <a:pPr marL="0" indent="0" algn="just"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Android apps and it’s activities.</a:t>
            </a:r>
          </a:p>
          <a:p>
            <a:pPr marL="0" indent="0" algn="just"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Text to Speech implementation and it’s uses.</a:t>
            </a:r>
            <a:endParaRPr lang="en-US" sz="1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1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975" y="2105100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F3F3F3"/>
                </a:solidFill>
              </a:rPr>
              <a:t>Any </a:t>
            </a:r>
            <a:r>
              <a:rPr lang="en" dirty="0">
                <a:solidFill>
                  <a:srgbClr val="F3F3F3"/>
                </a:solidFill>
              </a:rPr>
              <a:t>questions?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F3F3F3"/>
                </a:solidFill>
              </a:rPr>
              <a:t>sujanaryal000@gmail.com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S</a:t>
            </a:r>
            <a:r>
              <a:rPr lang="en" dirty="0" smtClean="0"/>
              <a:t>td id: 77190077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 smtClean="0">
                <a:solidFill>
                  <a:srgbClr val="FF0000"/>
                </a:solidFill>
              </a:rPr>
              <a:t>Intelligent Object Detection and Interactions for Visually Impaired</a:t>
            </a:r>
            <a:endParaRPr sz="1100" dirty="0">
              <a:solidFill>
                <a:srgbClr val="FF0000"/>
              </a:solidFill>
            </a:endParaRPr>
          </a:p>
        </p:txBody>
      </p:sp>
      <p:sp>
        <p:nvSpPr>
          <p:cNvPr id="1770" name="Google Shape;1770;p46"/>
          <p:cNvSpPr txBox="1"/>
          <p:nvPr/>
        </p:nvSpPr>
        <p:spPr>
          <a:xfrm>
            <a:off x="3500975" y="4371788"/>
            <a:ext cx="21420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900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Designed for </a:t>
            </a:r>
            <a:r>
              <a:rPr lang="en-US" sz="900" dirty="0">
                <a:solidFill>
                  <a:srgbClr val="FFFF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</a:t>
            </a:r>
            <a:r>
              <a:rPr lang="en-US" sz="900" dirty="0" smtClean="0">
                <a:solidFill>
                  <a:srgbClr val="FFFF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isually Impaired</a:t>
            </a:r>
            <a:endParaRPr sz="900" dirty="0">
              <a:solidFill>
                <a:srgbClr val="FFFF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771" name="Google Shape;1771;p46"/>
          <p:cNvGrpSpPr/>
          <p:nvPr/>
        </p:nvGrpSpPr>
        <p:grpSpPr>
          <a:xfrm>
            <a:off x="3914560" y="3451633"/>
            <a:ext cx="268782" cy="268485"/>
            <a:chOff x="3303268" y="3817349"/>
            <a:chExt cx="346056" cy="345674"/>
          </a:xfrm>
        </p:grpSpPr>
        <p:sp>
          <p:nvSpPr>
            <p:cNvPr id="1772" name="Google Shape;1772;p4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6" name="Google Shape;1776;p46"/>
          <p:cNvGrpSpPr/>
          <p:nvPr/>
        </p:nvGrpSpPr>
        <p:grpSpPr>
          <a:xfrm>
            <a:off x="4263368" y="3451633"/>
            <a:ext cx="268782" cy="268485"/>
            <a:chOff x="3752358" y="3817349"/>
            <a:chExt cx="346056" cy="345674"/>
          </a:xfrm>
        </p:grpSpPr>
        <p:sp>
          <p:nvSpPr>
            <p:cNvPr id="1777" name="Google Shape;1777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46"/>
          <p:cNvGrpSpPr/>
          <p:nvPr/>
        </p:nvGrpSpPr>
        <p:grpSpPr>
          <a:xfrm>
            <a:off x="4612176" y="3451633"/>
            <a:ext cx="268757" cy="268485"/>
            <a:chOff x="4201447" y="3817349"/>
            <a:chExt cx="346024" cy="345674"/>
          </a:xfrm>
        </p:grpSpPr>
        <p:sp>
          <p:nvSpPr>
            <p:cNvPr id="1782" name="Google Shape;1782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6"/>
          <p:cNvGrpSpPr/>
          <p:nvPr/>
        </p:nvGrpSpPr>
        <p:grpSpPr>
          <a:xfrm>
            <a:off x="4960939" y="3451633"/>
            <a:ext cx="268460" cy="268485"/>
            <a:chOff x="5549861" y="3817349"/>
            <a:chExt cx="345642" cy="345674"/>
          </a:xfrm>
        </p:grpSpPr>
        <p:sp>
          <p:nvSpPr>
            <p:cNvPr id="1785" name="Google Shape;1785;p46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43" y="2034912"/>
            <a:ext cx="2694498" cy="17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794;p47"/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264697" y="0"/>
            <a:ext cx="2845450" cy="32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799602" y="3920572"/>
            <a:ext cx="3465095" cy="3686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oogle Shape;10887;p59"/>
          <p:cNvGrpSpPr/>
          <p:nvPr/>
        </p:nvGrpSpPr>
        <p:grpSpPr>
          <a:xfrm>
            <a:off x="2821917" y="3931111"/>
            <a:ext cx="358155" cy="358123"/>
            <a:chOff x="4896099" y="1970920"/>
            <a:chExt cx="358155" cy="358123"/>
          </a:xfrm>
        </p:grpSpPr>
        <p:sp>
          <p:nvSpPr>
            <p:cNvPr id="36" name="Google Shape;10888;p59"/>
            <p:cNvSpPr/>
            <p:nvPr/>
          </p:nvSpPr>
          <p:spPr>
            <a:xfrm>
              <a:off x="4896099" y="1970920"/>
              <a:ext cx="358155" cy="358123"/>
            </a:xfrm>
            <a:custGeom>
              <a:avLst/>
              <a:gdLst/>
              <a:ahLst/>
              <a:cxnLst/>
              <a:rect l="l" t="t" r="r" b="b"/>
              <a:pathLst>
                <a:path w="11253" h="11252" extrusionOk="0">
                  <a:moveTo>
                    <a:pt x="5621" y="0"/>
                  </a:moveTo>
                  <a:cubicBezTo>
                    <a:pt x="4109" y="0"/>
                    <a:pt x="2704" y="595"/>
                    <a:pt x="1644" y="1643"/>
                  </a:cubicBezTo>
                  <a:cubicBezTo>
                    <a:pt x="584" y="2715"/>
                    <a:pt x="1" y="4132"/>
                    <a:pt x="1" y="5632"/>
                  </a:cubicBezTo>
                  <a:cubicBezTo>
                    <a:pt x="1" y="6930"/>
                    <a:pt x="465" y="8192"/>
                    <a:pt x="1263" y="9192"/>
                  </a:cubicBezTo>
                  <a:cubicBezTo>
                    <a:pt x="1300" y="9235"/>
                    <a:pt x="1343" y="9252"/>
                    <a:pt x="1386" y="9252"/>
                  </a:cubicBezTo>
                  <a:cubicBezTo>
                    <a:pt x="1509" y="9252"/>
                    <a:pt x="1622" y="9104"/>
                    <a:pt x="1525" y="8989"/>
                  </a:cubicBezTo>
                  <a:cubicBezTo>
                    <a:pt x="751" y="8049"/>
                    <a:pt x="334" y="6858"/>
                    <a:pt x="334" y="5632"/>
                  </a:cubicBezTo>
                  <a:cubicBezTo>
                    <a:pt x="334" y="4227"/>
                    <a:pt x="882" y="2881"/>
                    <a:pt x="1882" y="1881"/>
                  </a:cubicBezTo>
                  <a:cubicBezTo>
                    <a:pt x="2882" y="893"/>
                    <a:pt x="4204" y="322"/>
                    <a:pt x="5621" y="322"/>
                  </a:cubicBezTo>
                  <a:cubicBezTo>
                    <a:pt x="7026" y="322"/>
                    <a:pt x="8371" y="869"/>
                    <a:pt x="9371" y="1869"/>
                  </a:cubicBezTo>
                  <a:cubicBezTo>
                    <a:pt x="10359" y="2870"/>
                    <a:pt x="10931" y="4191"/>
                    <a:pt x="10931" y="5608"/>
                  </a:cubicBezTo>
                  <a:cubicBezTo>
                    <a:pt x="10931" y="7025"/>
                    <a:pt x="10383" y="8358"/>
                    <a:pt x="9383" y="9358"/>
                  </a:cubicBezTo>
                  <a:cubicBezTo>
                    <a:pt x="8383" y="10359"/>
                    <a:pt x="7061" y="10918"/>
                    <a:pt x="5644" y="10918"/>
                  </a:cubicBezTo>
                  <a:cubicBezTo>
                    <a:pt x="4323" y="10918"/>
                    <a:pt x="3037" y="10430"/>
                    <a:pt x="2061" y="9537"/>
                  </a:cubicBezTo>
                  <a:cubicBezTo>
                    <a:pt x="2025" y="9504"/>
                    <a:pt x="1987" y="9490"/>
                    <a:pt x="1951" y="9490"/>
                  </a:cubicBezTo>
                  <a:cubicBezTo>
                    <a:pt x="1823" y="9490"/>
                    <a:pt x="1723" y="9673"/>
                    <a:pt x="1834" y="9775"/>
                  </a:cubicBezTo>
                  <a:cubicBezTo>
                    <a:pt x="2882" y="10728"/>
                    <a:pt x="4228" y="11252"/>
                    <a:pt x="5644" y="11252"/>
                  </a:cubicBezTo>
                  <a:cubicBezTo>
                    <a:pt x="7145" y="11252"/>
                    <a:pt x="8562" y="10656"/>
                    <a:pt x="9621" y="9597"/>
                  </a:cubicBezTo>
                  <a:cubicBezTo>
                    <a:pt x="10681" y="8525"/>
                    <a:pt x="11252" y="7108"/>
                    <a:pt x="11252" y="5608"/>
                  </a:cubicBezTo>
                  <a:cubicBezTo>
                    <a:pt x="11252" y="4120"/>
                    <a:pt x="10657" y="2703"/>
                    <a:pt x="9597" y="1631"/>
                  </a:cubicBezTo>
                  <a:cubicBezTo>
                    <a:pt x="8526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889;p59"/>
            <p:cNvSpPr/>
            <p:nvPr/>
          </p:nvSpPr>
          <p:spPr>
            <a:xfrm>
              <a:off x="4991454" y="2067835"/>
              <a:ext cx="166999" cy="164325"/>
            </a:xfrm>
            <a:custGeom>
              <a:avLst/>
              <a:gdLst/>
              <a:ahLst/>
              <a:cxnLst/>
              <a:rect l="l" t="t" r="r" b="b"/>
              <a:pathLst>
                <a:path w="5247" h="5163" extrusionOk="0">
                  <a:moveTo>
                    <a:pt x="4506" y="706"/>
                  </a:moveTo>
                  <a:lnTo>
                    <a:pt x="3160" y="2861"/>
                  </a:lnTo>
                  <a:lnTo>
                    <a:pt x="2351" y="2075"/>
                  </a:lnTo>
                  <a:lnTo>
                    <a:pt x="4506" y="706"/>
                  </a:lnTo>
                  <a:close/>
                  <a:moveTo>
                    <a:pt x="2113" y="2289"/>
                  </a:moveTo>
                  <a:lnTo>
                    <a:pt x="2922" y="3099"/>
                  </a:lnTo>
                  <a:lnTo>
                    <a:pt x="755" y="4468"/>
                  </a:lnTo>
                  <a:lnTo>
                    <a:pt x="755" y="4468"/>
                  </a:lnTo>
                  <a:lnTo>
                    <a:pt x="2113" y="2289"/>
                  </a:lnTo>
                  <a:close/>
                  <a:moveTo>
                    <a:pt x="5032" y="0"/>
                  </a:moveTo>
                  <a:cubicBezTo>
                    <a:pt x="5004" y="0"/>
                    <a:pt x="4974" y="8"/>
                    <a:pt x="4946" y="27"/>
                  </a:cubicBezTo>
                  <a:lnTo>
                    <a:pt x="2006" y="1896"/>
                  </a:lnTo>
                  <a:cubicBezTo>
                    <a:pt x="1970" y="1908"/>
                    <a:pt x="1934" y="1932"/>
                    <a:pt x="1922" y="1980"/>
                  </a:cubicBezTo>
                  <a:lnTo>
                    <a:pt x="77" y="4909"/>
                  </a:lnTo>
                  <a:cubicBezTo>
                    <a:pt x="1" y="5032"/>
                    <a:pt x="99" y="5163"/>
                    <a:pt x="214" y="5163"/>
                  </a:cubicBezTo>
                  <a:cubicBezTo>
                    <a:pt x="243" y="5163"/>
                    <a:pt x="274" y="5154"/>
                    <a:pt x="303" y="5135"/>
                  </a:cubicBezTo>
                  <a:lnTo>
                    <a:pt x="3232" y="3277"/>
                  </a:lnTo>
                  <a:cubicBezTo>
                    <a:pt x="3280" y="3265"/>
                    <a:pt x="3303" y="3230"/>
                    <a:pt x="3315" y="3182"/>
                  </a:cubicBezTo>
                  <a:lnTo>
                    <a:pt x="5161" y="253"/>
                  </a:lnTo>
                  <a:cubicBezTo>
                    <a:pt x="5247" y="138"/>
                    <a:pt x="5148" y="0"/>
                    <a:pt x="50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890;p59"/>
            <p:cNvSpPr/>
            <p:nvPr/>
          </p:nvSpPr>
          <p:spPr>
            <a:xfrm>
              <a:off x="4923789" y="1998578"/>
              <a:ext cx="302043" cy="302425"/>
            </a:xfrm>
            <a:custGeom>
              <a:avLst/>
              <a:gdLst/>
              <a:ahLst/>
              <a:cxnLst/>
              <a:rect l="l" t="t" r="r" b="b"/>
              <a:pathLst>
                <a:path w="9490" h="9502" extrusionOk="0">
                  <a:moveTo>
                    <a:pt x="4727" y="0"/>
                  </a:moveTo>
                  <a:cubicBezTo>
                    <a:pt x="3465" y="0"/>
                    <a:pt x="2274" y="500"/>
                    <a:pt x="1381" y="1405"/>
                  </a:cubicBezTo>
                  <a:cubicBezTo>
                    <a:pt x="488" y="2298"/>
                    <a:pt x="0" y="3489"/>
                    <a:pt x="0" y="4763"/>
                  </a:cubicBezTo>
                  <a:cubicBezTo>
                    <a:pt x="0" y="6049"/>
                    <a:pt x="488" y="7227"/>
                    <a:pt x="1393" y="8120"/>
                  </a:cubicBezTo>
                  <a:cubicBezTo>
                    <a:pt x="2286" y="9013"/>
                    <a:pt x="3477" y="9501"/>
                    <a:pt x="4763" y="9501"/>
                  </a:cubicBezTo>
                  <a:cubicBezTo>
                    <a:pt x="6025" y="9501"/>
                    <a:pt x="7215" y="9013"/>
                    <a:pt x="8108" y="8097"/>
                  </a:cubicBezTo>
                  <a:cubicBezTo>
                    <a:pt x="9001" y="7204"/>
                    <a:pt x="9489" y="6013"/>
                    <a:pt x="9489" y="4739"/>
                  </a:cubicBezTo>
                  <a:cubicBezTo>
                    <a:pt x="9489" y="3620"/>
                    <a:pt x="9096" y="2524"/>
                    <a:pt x="8358" y="1667"/>
                  </a:cubicBezTo>
                  <a:cubicBezTo>
                    <a:pt x="8325" y="1625"/>
                    <a:pt x="8284" y="1607"/>
                    <a:pt x="8243" y="1607"/>
                  </a:cubicBezTo>
                  <a:cubicBezTo>
                    <a:pt x="8124" y="1607"/>
                    <a:pt x="8011" y="1757"/>
                    <a:pt x="8108" y="1881"/>
                  </a:cubicBezTo>
                  <a:cubicBezTo>
                    <a:pt x="8751" y="2620"/>
                    <a:pt x="9108" y="3560"/>
                    <a:pt x="9156" y="4537"/>
                  </a:cubicBezTo>
                  <a:lnTo>
                    <a:pt x="8477" y="4537"/>
                  </a:lnTo>
                  <a:cubicBezTo>
                    <a:pt x="8275" y="4537"/>
                    <a:pt x="8275" y="4870"/>
                    <a:pt x="8477" y="4870"/>
                  </a:cubicBezTo>
                  <a:lnTo>
                    <a:pt x="9156" y="4870"/>
                  </a:lnTo>
                  <a:cubicBezTo>
                    <a:pt x="9120" y="6001"/>
                    <a:pt x="8656" y="7037"/>
                    <a:pt x="7870" y="7847"/>
                  </a:cubicBezTo>
                  <a:cubicBezTo>
                    <a:pt x="7084" y="8632"/>
                    <a:pt x="6037" y="9097"/>
                    <a:pt x="4929" y="9144"/>
                  </a:cubicBezTo>
                  <a:lnTo>
                    <a:pt x="4929" y="8466"/>
                  </a:lnTo>
                  <a:cubicBezTo>
                    <a:pt x="4929" y="8364"/>
                    <a:pt x="4846" y="8314"/>
                    <a:pt x="4763" y="8314"/>
                  </a:cubicBezTo>
                  <a:cubicBezTo>
                    <a:pt x="4679" y="8314"/>
                    <a:pt x="4596" y="8364"/>
                    <a:pt x="4596" y="8466"/>
                  </a:cubicBezTo>
                  <a:lnTo>
                    <a:pt x="4596" y="9144"/>
                  </a:lnTo>
                  <a:cubicBezTo>
                    <a:pt x="3477" y="9097"/>
                    <a:pt x="2441" y="8644"/>
                    <a:pt x="1631" y="7858"/>
                  </a:cubicBezTo>
                  <a:cubicBezTo>
                    <a:pt x="834" y="7061"/>
                    <a:pt x="369" y="6013"/>
                    <a:pt x="345" y="4882"/>
                  </a:cubicBezTo>
                  <a:lnTo>
                    <a:pt x="1012" y="4882"/>
                  </a:lnTo>
                  <a:cubicBezTo>
                    <a:pt x="1215" y="4882"/>
                    <a:pt x="1215" y="4560"/>
                    <a:pt x="1012" y="4560"/>
                  </a:cubicBezTo>
                  <a:lnTo>
                    <a:pt x="345" y="4560"/>
                  </a:lnTo>
                  <a:cubicBezTo>
                    <a:pt x="381" y="3441"/>
                    <a:pt x="834" y="2417"/>
                    <a:pt x="1619" y="1620"/>
                  </a:cubicBezTo>
                  <a:cubicBezTo>
                    <a:pt x="2405" y="834"/>
                    <a:pt x="3453" y="369"/>
                    <a:pt x="4560" y="334"/>
                  </a:cubicBezTo>
                  <a:lnTo>
                    <a:pt x="4560" y="1000"/>
                  </a:lnTo>
                  <a:cubicBezTo>
                    <a:pt x="4560" y="1102"/>
                    <a:pt x="4644" y="1152"/>
                    <a:pt x="4727" y="1152"/>
                  </a:cubicBezTo>
                  <a:cubicBezTo>
                    <a:pt x="4810" y="1152"/>
                    <a:pt x="4894" y="1102"/>
                    <a:pt x="4894" y="1000"/>
                  </a:cubicBezTo>
                  <a:lnTo>
                    <a:pt x="4894" y="334"/>
                  </a:lnTo>
                  <a:cubicBezTo>
                    <a:pt x="5834" y="357"/>
                    <a:pt x="6727" y="691"/>
                    <a:pt x="7465" y="1262"/>
                  </a:cubicBezTo>
                  <a:cubicBezTo>
                    <a:pt x="7510" y="1301"/>
                    <a:pt x="7556" y="1319"/>
                    <a:pt x="7597" y="1319"/>
                  </a:cubicBezTo>
                  <a:cubicBezTo>
                    <a:pt x="7645" y="1319"/>
                    <a:pt x="7684" y="1295"/>
                    <a:pt x="7703" y="1250"/>
                  </a:cubicBezTo>
                  <a:cubicBezTo>
                    <a:pt x="7763" y="1179"/>
                    <a:pt x="7751" y="1072"/>
                    <a:pt x="7680" y="1012"/>
                  </a:cubicBezTo>
                  <a:cubicBezTo>
                    <a:pt x="6834" y="346"/>
                    <a:pt x="5822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3690;p63"/>
          <p:cNvGrpSpPr/>
          <p:nvPr/>
        </p:nvGrpSpPr>
        <p:grpSpPr>
          <a:xfrm>
            <a:off x="3332881" y="3920572"/>
            <a:ext cx="336188" cy="335425"/>
            <a:chOff x="2302788" y="1505981"/>
            <a:chExt cx="336188" cy="335425"/>
          </a:xfrm>
        </p:grpSpPr>
        <p:sp>
          <p:nvSpPr>
            <p:cNvPr id="40" name="Google Shape;13691;p63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92;p63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93;p63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94;p63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695;p63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696;p63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97;p63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698;p63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699;p63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00;p63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01;p63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02;p63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03;p63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04;p63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05;p63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06;p63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07;p63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3423;p63"/>
          <p:cNvGrpSpPr/>
          <p:nvPr/>
        </p:nvGrpSpPr>
        <p:grpSpPr>
          <a:xfrm>
            <a:off x="3821878" y="3931111"/>
            <a:ext cx="327976" cy="324316"/>
            <a:chOff x="7528096" y="2450059"/>
            <a:chExt cx="327976" cy="324316"/>
          </a:xfrm>
        </p:grpSpPr>
        <p:sp>
          <p:nvSpPr>
            <p:cNvPr id="70" name="Google Shape;13424;p63"/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425;p63"/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426;p63"/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427;p63"/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428;p63"/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12046;p60"/>
          <p:cNvGrpSpPr/>
          <p:nvPr/>
        </p:nvGrpSpPr>
        <p:grpSpPr>
          <a:xfrm>
            <a:off x="4286387" y="3919219"/>
            <a:ext cx="320633" cy="348100"/>
            <a:chOff x="4007193" y="1512727"/>
            <a:chExt cx="320633" cy="348100"/>
          </a:xfrm>
        </p:grpSpPr>
        <p:sp>
          <p:nvSpPr>
            <p:cNvPr id="76" name="Google Shape;12047;p60"/>
            <p:cNvSpPr/>
            <p:nvPr/>
          </p:nvSpPr>
          <p:spPr>
            <a:xfrm>
              <a:off x="4177695" y="1512727"/>
              <a:ext cx="143732" cy="153109"/>
            </a:xfrm>
            <a:custGeom>
              <a:avLst/>
              <a:gdLst/>
              <a:ahLst/>
              <a:cxnLst/>
              <a:rect l="l" t="t" r="r" b="b"/>
              <a:pathLst>
                <a:path w="4537" h="4833" extrusionOk="0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048;p60"/>
            <p:cNvSpPr/>
            <p:nvPr/>
          </p:nvSpPr>
          <p:spPr>
            <a:xfrm>
              <a:off x="4214666" y="1543583"/>
              <a:ext cx="77711" cy="77363"/>
            </a:xfrm>
            <a:custGeom>
              <a:avLst/>
              <a:gdLst/>
              <a:ahLst/>
              <a:cxnLst/>
              <a:rect l="l" t="t" r="r" b="b"/>
              <a:pathLst>
                <a:path w="2453" h="2442" extrusionOk="0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049;p60"/>
            <p:cNvSpPr/>
            <p:nvPr/>
          </p:nvSpPr>
          <p:spPr>
            <a:xfrm>
              <a:off x="4007193" y="1541334"/>
              <a:ext cx="320633" cy="319493"/>
            </a:xfrm>
            <a:custGeom>
              <a:avLst/>
              <a:gdLst/>
              <a:ahLst/>
              <a:cxnLst/>
              <a:rect l="l" t="t" r="r" b="b"/>
              <a:pathLst>
                <a:path w="10121" h="10085" extrusionOk="0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050;p60"/>
            <p:cNvSpPr/>
            <p:nvPr/>
          </p:nvSpPr>
          <p:spPr>
            <a:xfrm>
              <a:off x="4064914" y="1665805"/>
              <a:ext cx="101123" cy="40012"/>
            </a:xfrm>
            <a:custGeom>
              <a:avLst/>
              <a:gdLst/>
              <a:ahLst/>
              <a:cxnLst/>
              <a:rect l="l" t="t" r="r" b="b"/>
              <a:pathLst>
                <a:path w="3192" h="1263" extrusionOk="0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051;p60"/>
            <p:cNvSpPr/>
            <p:nvPr/>
          </p:nvSpPr>
          <p:spPr>
            <a:xfrm>
              <a:off x="4162235" y="1749155"/>
              <a:ext cx="101851" cy="60382"/>
            </a:xfrm>
            <a:custGeom>
              <a:avLst/>
              <a:gdLst/>
              <a:ahLst/>
              <a:cxnLst/>
              <a:rect l="l" t="t" r="r" b="b"/>
              <a:pathLst>
                <a:path w="3215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9817;p57"/>
          <p:cNvGrpSpPr/>
          <p:nvPr/>
        </p:nvGrpSpPr>
        <p:grpSpPr>
          <a:xfrm>
            <a:off x="4777522" y="3931111"/>
            <a:ext cx="207582" cy="359594"/>
            <a:chOff x="2656082" y="2287427"/>
            <a:chExt cx="207582" cy="359594"/>
          </a:xfrm>
        </p:grpSpPr>
        <p:sp>
          <p:nvSpPr>
            <p:cNvPr id="82" name="Google Shape;9818;p57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819;p57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820;p57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821;p57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9813;p57"/>
          <p:cNvGrpSpPr/>
          <p:nvPr/>
        </p:nvGrpSpPr>
        <p:grpSpPr>
          <a:xfrm>
            <a:off x="5155606" y="3939318"/>
            <a:ext cx="359213" cy="327807"/>
            <a:chOff x="1958520" y="2302574"/>
            <a:chExt cx="359213" cy="327807"/>
          </a:xfrm>
        </p:grpSpPr>
        <p:sp>
          <p:nvSpPr>
            <p:cNvPr id="87" name="Google Shape;9814;p57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815;p57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816;p57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2304;p61"/>
          <p:cNvGrpSpPr/>
          <p:nvPr/>
        </p:nvGrpSpPr>
        <p:grpSpPr>
          <a:xfrm>
            <a:off x="5730089" y="3939318"/>
            <a:ext cx="350332" cy="346229"/>
            <a:chOff x="5326878" y="1980358"/>
            <a:chExt cx="350332" cy="346229"/>
          </a:xfrm>
        </p:grpSpPr>
        <p:sp>
          <p:nvSpPr>
            <p:cNvPr id="92" name="Google Shape;12305;p61"/>
            <p:cNvSpPr/>
            <p:nvPr/>
          </p:nvSpPr>
          <p:spPr>
            <a:xfrm>
              <a:off x="5352259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501" y="298"/>
                  </a:moveTo>
                  <a:cubicBezTo>
                    <a:pt x="1799" y="298"/>
                    <a:pt x="2096" y="417"/>
                    <a:pt x="2334" y="643"/>
                  </a:cubicBezTo>
                  <a:cubicBezTo>
                    <a:pt x="2763" y="1107"/>
                    <a:pt x="2763" y="1846"/>
                    <a:pt x="2322" y="2310"/>
                  </a:cubicBezTo>
                  <a:cubicBezTo>
                    <a:pt x="2090" y="2542"/>
                    <a:pt x="1787" y="2658"/>
                    <a:pt x="1486" y="2658"/>
                  </a:cubicBezTo>
                  <a:cubicBezTo>
                    <a:pt x="1185" y="2658"/>
                    <a:pt x="888" y="2542"/>
                    <a:pt x="667" y="2310"/>
                  </a:cubicBezTo>
                  <a:cubicBezTo>
                    <a:pt x="441" y="2084"/>
                    <a:pt x="322" y="1786"/>
                    <a:pt x="322" y="1476"/>
                  </a:cubicBezTo>
                  <a:cubicBezTo>
                    <a:pt x="322" y="1155"/>
                    <a:pt x="441" y="857"/>
                    <a:pt x="667" y="643"/>
                  </a:cubicBezTo>
                  <a:cubicBezTo>
                    <a:pt x="894" y="417"/>
                    <a:pt x="1203" y="298"/>
                    <a:pt x="1501" y="298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63" y="155"/>
                    <a:pt x="1882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306;p61"/>
            <p:cNvSpPr/>
            <p:nvPr/>
          </p:nvSpPr>
          <p:spPr>
            <a:xfrm>
              <a:off x="5534024" y="2005834"/>
              <a:ext cx="94715" cy="94683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489" y="310"/>
                  </a:moveTo>
                  <a:cubicBezTo>
                    <a:pt x="1787" y="310"/>
                    <a:pt x="2084" y="429"/>
                    <a:pt x="2322" y="655"/>
                  </a:cubicBezTo>
                  <a:cubicBezTo>
                    <a:pt x="2763" y="1107"/>
                    <a:pt x="2763" y="1846"/>
                    <a:pt x="2299" y="2310"/>
                  </a:cubicBezTo>
                  <a:cubicBezTo>
                    <a:pt x="2072" y="2542"/>
                    <a:pt x="1772" y="2658"/>
                    <a:pt x="1473" y="2658"/>
                  </a:cubicBezTo>
                  <a:cubicBezTo>
                    <a:pt x="1173" y="2658"/>
                    <a:pt x="876" y="2542"/>
                    <a:pt x="656" y="2310"/>
                  </a:cubicBezTo>
                  <a:cubicBezTo>
                    <a:pt x="191" y="1846"/>
                    <a:pt x="191" y="1107"/>
                    <a:pt x="656" y="655"/>
                  </a:cubicBezTo>
                  <a:cubicBezTo>
                    <a:pt x="870" y="429"/>
                    <a:pt x="1191" y="310"/>
                    <a:pt x="1489" y="310"/>
                  </a:cubicBezTo>
                  <a:close/>
                  <a:moveTo>
                    <a:pt x="1489" y="0"/>
                  </a:moveTo>
                  <a:cubicBezTo>
                    <a:pt x="1084" y="0"/>
                    <a:pt x="715" y="155"/>
                    <a:pt x="429" y="429"/>
                  </a:cubicBezTo>
                  <a:cubicBezTo>
                    <a:pt x="144" y="714"/>
                    <a:pt x="1" y="1084"/>
                    <a:pt x="1" y="1488"/>
                  </a:cubicBezTo>
                  <a:cubicBezTo>
                    <a:pt x="1" y="1893"/>
                    <a:pt x="144" y="2262"/>
                    <a:pt x="429" y="2548"/>
                  </a:cubicBezTo>
                  <a:cubicBezTo>
                    <a:pt x="715" y="2834"/>
                    <a:pt x="1084" y="2977"/>
                    <a:pt x="1489" y="2977"/>
                  </a:cubicBezTo>
                  <a:cubicBezTo>
                    <a:pt x="1882" y="2977"/>
                    <a:pt x="2263" y="2834"/>
                    <a:pt x="2537" y="2548"/>
                  </a:cubicBezTo>
                  <a:cubicBezTo>
                    <a:pt x="2822" y="2262"/>
                    <a:pt x="2977" y="1893"/>
                    <a:pt x="2977" y="1488"/>
                  </a:cubicBezTo>
                  <a:cubicBezTo>
                    <a:pt x="2977" y="1084"/>
                    <a:pt x="2822" y="703"/>
                    <a:pt x="2537" y="429"/>
                  </a:cubicBezTo>
                  <a:cubicBezTo>
                    <a:pt x="2251" y="155"/>
                    <a:pt x="1882" y="0"/>
                    <a:pt x="1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307;p61"/>
            <p:cNvSpPr/>
            <p:nvPr/>
          </p:nvSpPr>
          <p:spPr>
            <a:xfrm>
              <a:off x="5326878" y="1980358"/>
              <a:ext cx="350332" cy="144776"/>
            </a:xfrm>
            <a:custGeom>
              <a:avLst/>
              <a:gdLst/>
              <a:ahLst/>
              <a:cxnLst/>
              <a:rect l="l" t="t" r="r" b="b"/>
              <a:pathLst>
                <a:path w="11015" h="4552" extrusionOk="0">
                  <a:moveTo>
                    <a:pt x="5144" y="420"/>
                  </a:moveTo>
                  <a:cubicBezTo>
                    <a:pt x="5454" y="420"/>
                    <a:pt x="5692" y="670"/>
                    <a:pt x="5692" y="968"/>
                  </a:cubicBezTo>
                  <a:lnTo>
                    <a:pt x="5692" y="980"/>
                  </a:lnTo>
                  <a:lnTo>
                    <a:pt x="5645" y="956"/>
                  </a:lnTo>
                  <a:cubicBezTo>
                    <a:pt x="5585" y="920"/>
                    <a:pt x="5537" y="908"/>
                    <a:pt x="5478" y="896"/>
                  </a:cubicBezTo>
                  <a:lnTo>
                    <a:pt x="5466" y="896"/>
                  </a:lnTo>
                  <a:cubicBezTo>
                    <a:pt x="5364" y="864"/>
                    <a:pt x="5257" y="848"/>
                    <a:pt x="5148" y="848"/>
                  </a:cubicBezTo>
                  <a:cubicBezTo>
                    <a:pt x="4976" y="848"/>
                    <a:pt x="4800" y="888"/>
                    <a:pt x="4633" y="968"/>
                  </a:cubicBezTo>
                  <a:lnTo>
                    <a:pt x="4585" y="992"/>
                  </a:lnTo>
                  <a:lnTo>
                    <a:pt x="4585" y="980"/>
                  </a:lnTo>
                  <a:cubicBezTo>
                    <a:pt x="4585" y="670"/>
                    <a:pt x="4823" y="420"/>
                    <a:pt x="5144" y="420"/>
                  </a:cubicBezTo>
                  <a:close/>
                  <a:moveTo>
                    <a:pt x="5129" y="1184"/>
                  </a:moveTo>
                  <a:cubicBezTo>
                    <a:pt x="5263" y="1184"/>
                    <a:pt x="5391" y="1216"/>
                    <a:pt x="5514" y="1265"/>
                  </a:cubicBezTo>
                  <a:lnTo>
                    <a:pt x="5883" y="1444"/>
                  </a:lnTo>
                  <a:cubicBezTo>
                    <a:pt x="5764" y="1706"/>
                    <a:pt x="5704" y="2004"/>
                    <a:pt x="5716" y="2301"/>
                  </a:cubicBezTo>
                  <a:lnTo>
                    <a:pt x="5645" y="2277"/>
                  </a:lnTo>
                  <a:cubicBezTo>
                    <a:pt x="5484" y="2200"/>
                    <a:pt x="5308" y="2161"/>
                    <a:pt x="5134" y="2161"/>
                  </a:cubicBezTo>
                  <a:cubicBezTo>
                    <a:pt x="4960" y="2161"/>
                    <a:pt x="4787" y="2200"/>
                    <a:pt x="4633" y="2277"/>
                  </a:cubicBezTo>
                  <a:lnTo>
                    <a:pt x="4561" y="2301"/>
                  </a:lnTo>
                  <a:cubicBezTo>
                    <a:pt x="4561" y="2004"/>
                    <a:pt x="4502" y="1706"/>
                    <a:pt x="4394" y="1432"/>
                  </a:cubicBezTo>
                  <a:lnTo>
                    <a:pt x="4525" y="1373"/>
                  </a:lnTo>
                  <a:lnTo>
                    <a:pt x="4763" y="1265"/>
                  </a:lnTo>
                  <a:cubicBezTo>
                    <a:pt x="4823" y="1230"/>
                    <a:pt x="4883" y="1218"/>
                    <a:pt x="4942" y="1206"/>
                  </a:cubicBezTo>
                  <a:cubicBezTo>
                    <a:pt x="5006" y="1191"/>
                    <a:pt x="5068" y="1184"/>
                    <a:pt x="5129" y="1184"/>
                  </a:cubicBezTo>
                  <a:close/>
                  <a:moveTo>
                    <a:pt x="10348" y="1885"/>
                  </a:moveTo>
                  <a:cubicBezTo>
                    <a:pt x="10538" y="1885"/>
                    <a:pt x="10693" y="2039"/>
                    <a:pt x="10693" y="2230"/>
                  </a:cubicBezTo>
                  <a:lnTo>
                    <a:pt x="10693" y="2301"/>
                  </a:lnTo>
                  <a:cubicBezTo>
                    <a:pt x="10693" y="2504"/>
                    <a:pt x="10538" y="2647"/>
                    <a:pt x="10348" y="2647"/>
                  </a:cubicBezTo>
                  <a:lnTo>
                    <a:pt x="10240" y="2647"/>
                  </a:lnTo>
                  <a:lnTo>
                    <a:pt x="10240" y="2599"/>
                  </a:lnTo>
                  <a:lnTo>
                    <a:pt x="10240" y="2587"/>
                  </a:lnTo>
                  <a:cubicBezTo>
                    <a:pt x="10240" y="2563"/>
                    <a:pt x="10252" y="2516"/>
                    <a:pt x="10252" y="2480"/>
                  </a:cubicBezTo>
                  <a:cubicBezTo>
                    <a:pt x="10252" y="2420"/>
                    <a:pt x="10276" y="2385"/>
                    <a:pt x="10276" y="2325"/>
                  </a:cubicBezTo>
                  <a:lnTo>
                    <a:pt x="10276" y="2218"/>
                  </a:lnTo>
                  <a:cubicBezTo>
                    <a:pt x="10276" y="2158"/>
                    <a:pt x="10276" y="2111"/>
                    <a:pt x="10252" y="2051"/>
                  </a:cubicBezTo>
                  <a:cubicBezTo>
                    <a:pt x="10252" y="2027"/>
                    <a:pt x="10252" y="1980"/>
                    <a:pt x="10240" y="1944"/>
                  </a:cubicBezTo>
                  <a:lnTo>
                    <a:pt x="10240" y="1932"/>
                  </a:lnTo>
                  <a:lnTo>
                    <a:pt x="10240" y="1885"/>
                  </a:lnTo>
                  <a:close/>
                  <a:moveTo>
                    <a:pt x="2287" y="325"/>
                  </a:moveTo>
                  <a:cubicBezTo>
                    <a:pt x="2787" y="325"/>
                    <a:pt x="3275" y="515"/>
                    <a:pt x="3668" y="896"/>
                  </a:cubicBezTo>
                  <a:cubicBezTo>
                    <a:pt x="3823" y="1051"/>
                    <a:pt x="3954" y="1230"/>
                    <a:pt x="4049" y="1432"/>
                  </a:cubicBezTo>
                  <a:cubicBezTo>
                    <a:pt x="4049" y="1444"/>
                    <a:pt x="4061" y="1456"/>
                    <a:pt x="4061" y="1456"/>
                  </a:cubicBezTo>
                  <a:cubicBezTo>
                    <a:pt x="4085" y="1468"/>
                    <a:pt x="4085" y="1504"/>
                    <a:pt x="4097" y="1515"/>
                  </a:cubicBezTo>
                  <a:lnTo>
                    <a:pt x="4097" y="1527"/>
                  </a:lnTo>
                  <a:cubicBezTo>
                    <a:pt x="4109" y="1563"/>
                    <a:pt x="4109" y="1587"/>
                    <a:pt x="4121" y="1623"/>
                  </a:cubicBezTo>
                  <a:lnTo>
                    <a:pt x="4121" y="1634"/>
                  </a:lnTo>
                  <a:cubicBezTo>
                    <a:pt x="4371" y="2325"/>
                    <a:pt x="4216" y="3123"/>
                    <a:pt x="3668" y="3659"/>
                  </a:cubicBezTo>
                  <a:cubicBezTo>
                    <a:pt x="3287" y="4040"/>
                    <a:pt x="2784" y="4230"/>
                    <a:pt x="2281" y="4230"/>
                  </a:cubicBezTo>
                  <a:cubicBezTo>
                    <a:pt x="1778" y="4230"/>
                    <a:pt x="1275" y="4040"/>
                    <a:pt x="894" y="3659"/>
                  </a:cubicBezTo>
                  <a:cubicBezTo>
                    <a:pt x="525" y="3289"/>
                    <a:pt x="311" y="2801"/>
                    <a:pt x="311" y="2277"/>
                  </a:cubicBezTo>
                  <a:cubicBezTo>
                    <a:pt x="311" y="1754"/>
                    <a:pt x="525" y="1265"/>
                    <a:pt x="894" y="896"/>
                  </a:cubicBezTo>
                  <a:cubicBezTo>
                    <a:pt x="1287" y="503"/>
                    <a:pt x="1775" y="325"/>
                    <a:pt x="2287" y="325"/>
                  </a:cubicBezTo>
                  <a:close/>
                  <a:moveTo>
                    <a:pt x="7978" y="337"/>
                  </a:moveTo>
                  <a:cubicBezTo>
                    <a:pt x="8490" y="337"/>
                    <a:pt x="8978" y="527"/>
                    <a:pt x="9371" y="908"/>
                  </a:cubicBezTo>
                  <a:cubicBezTo>
                    <a:pt x="9633" y="1170"/>
                    <a:pt x="9800" y="1480"/>
                    <a:pt x="9883" y="1825"/>
                  </a:cubicBezTo>
                  <a:cubicBezTo>
                    <a:pt x="9967" y="2123"/>
                    <a:pt x="9967" y="2444"/>
                    <a:pt x="9883" y="2754"/>
                  </a:cubicBezTo>
                  <a:cubicBezTo>
                    <a:pt x="9800" y="3099"/>
                    <a:pt x="9633" y="3409"/>
                    <a:pt x="9371" y="3670"/>
                  </a:cubicBezTo>
                  <a:cubicBezTo>
                    <a:pt x="8990" y="4051"/>
                    <a:pt x="8487" y="4242"/>
                    <a:pt x="7984" y="4242"/>
                  </a:cubicBezTo>
                  <a:cubicBezTo>
                    <a:pt x="7481" y="4242"/>
                    <a:pt x="6978" y="4051"/>
                    <a:pt x="6597" y="3670"/>
                  </a:cubicBezTo>
                  <a:cubicBezTo>
                    <a:pt x="6049" y="3123"/>
                    <a:pt x="5895" y="2337"/>
                    <a:pt x="6133" y="1646"/>
                  </a:cubicBezTo>
                  <a:lnTo>
                    <a:pt x="6133" y="1634"/>
                  </a:lnTo>
                  <a:cubicBezTo>
                    <a:pt x="6157" y="1611"/>
                    <a:pt x="6157" y="1575"/>
                    <a:pt x="6168" y="1539"/>
                  </a:cubicBezTo>
                  <a:lnTo>
                    <a:pt x="6168" y="1527"/>
                  </a:lnTo>
                  <a:cubicBezTo>
                    <a:pt x="6180" y="1515"/>
                    <a:pt x="6180" y="1480"/>
                    <a:pt x="6192" y="1468"/>
                  </a:cubicBezTo>
                  <a:cubicBezTo>
                    <a:pt x="6192" y="1456"/>
                    <a:pt x="6216" y="1444"/>
                    <a:pt x="6216" y="1444"/>
                  </a:cubicBezTo>
                  <a:cubicBezTo>
                    <a:pt x="6299" y="1242"/>
                    <a:pt x="6430" y="1063"/>
                    <a:pt x="6597" y="908"/>
                  </a:cubicBezTo>
                  <a:cubicBezTo>
                    <a:pt x="6990" y="515"/>
                    <a:pt x="7478" y="337"/>
                    <a:pt x="7978" y="337"/>
                  </a:cubicBezTo>
                  <a:close/>
                  <a:moveTo>
                    <a:pt x="2287" y="0"/>
                  </a:moveTo>
                  <a:cubicBezTo>
                    <a:pt x="1701" y="0"/>
                    <a:pt x="1114" y="224"/>
                    <a:pt x="668" y="670"/>
                  </a:cubicBezTo>
                  <a:cubicBezTo>
                    <a:pt x="239" y="1099"/>
                    <a:pt x="1" y="1670"/>
                    <a:pt x="1" y="2277"/>
                  </a:cubicBezTo>
                  <a:cubicBezTo>
                    <a:pt x="1" y="2885"/>
                    <a:pt x="239" y="3456"/>
                    <a:pt x="668" y="3885"/>
                  </a:cubicBezTo>
                  <a:cubicBezTo>
                    <a:pt x="1120" y="4325"/>
                    <a:pt x="1704" y="4552"/>
                    <a:pt x="2275" y="4552"/>
                  </a:cubicBezTo>
                  <a:cubicBezTo>
                    <a:pt x="2858" y="4552"/>
                    <a:pt x="3442" y="4325"/>
                    <a:pt x="3882" y="3885"/>
                  </a:cubicBezTo>
                  <a:cubicBezTo>
                    <a:pt x="4228" y="3539"/>
                    <a:pt x="4442" y="3111"/>
                    <a:pt x="4525" y="2658"/>
                  </a:cubicBezTo>
                  <a:lnTo>
                    <a:pt x="4763" y="2563"/>
                  </a:lnTo>
                  <a:cubicBezTo>
                    <a:pt x="4883" y="2510"/>
                    <a:pt x="5011" y="2483"/>
                    <a:pt x="5139" y="2483"/>
                  </a:cubicBezTo>
                  <a:cubicBezTo>
                    <a:pt x="5267" y="2483"/>
                    <a:pt x="5395" y="2510"/>
                    <a:pt x="5514" y="2563"/>
                  </a:cubicBezTo>
                  <a:lnTo>
                    <a:pt x="5752" y="2658"/>
                  </a:lnTo>
                  <a:cubicBezTo>
                    <a:pt x="5823" y="3111"/>
                    <a:pt x="6026" y="3539"/>
                    <a:pt x="6383" y="3885"/>
                  </a:cubicBezTo>
                  <a:cubicBezTo>
                    <a:pt x="6835" y="4325"/>
                    <a:pt x="7419" y="4552"/>
                    <a:pt x="7990" y="4552"/>
                  </a:cubicBezTo>
                  <a:cubicBezTo>
                    <a:pt x="8573" y="4552"/>
                    <a:pt x="9157" y="4325"/>
                    <a:pt x="9597" y="3885"/>
                  </a:cubicBezTo>
                  <a:cubicBezTo>
                    <a:pt x="9871" y="3611"/>
                    <a:pt x="10050" y="3301"/>
                    <a:pt x="10169" y="2956"/>
                  </a:cubicBezTo>
                  <a:lnTo>
                    <a:pt x="10348" y="2956"/>
                  </a:lnTo>
                  <a:cubicBezTo>
                    <a:pt x="10717" y="2956"/>
                    <a:pt x="11014" y="2658"/>
                    <a:pt x="11014" y="2289"/>
                  </a:cubicBezTo>
                  <a:lnTo>
                    <a:pt x="11014" y="2230"/>
                  </a:lnTo>
                  <a:cubicBezTo>
                    <a:pt x="11002" y="1885"/>
                    <a:pt x="10705" y="1587"/>
                    <a:pt x="10348" y="1587"/>
                  </a:cubicBezTo>
                  <a:lnTo>
                    <a:pt x="10169" y="1587"/>
                  </a:lnTo>
                  <a:cubicBezTo>
                    <a:pt x="10062" y="1253"/>
                    <a:pt x="9871" y="932"/>
                    <a:pt x="9609" y="670"/>
                  </a:cubicBezTo>
                  <a:cubicBezTo>
                    <a:pt x="9163" y="224"/>
                    <a:pt x="8576" y="0"/>
                    <a:pt x="7990" y="0"/>
                  </a:cubicBezTo>
                  <a:cubicBezTo>
                    <a:pt x="7404" y="0"/>
                    <a:pt x="6817" y="224"/>
                    <a:pt x="6371" y="670"/>
                  </a:cubicBezTo>
                  <a:cubicBezTo>
                    <a:pt x="6228" y="813"/>
                    <a:pt x="6109" y="968"/>
                    <a:pt x="6014" y="1134"/>
                  </a:cubicBezTo>
                  <a:lnTo>
                    <a:pt x="6002" y="1111"/>
                  </a:lnTo>
                  <a:cubicBezTo>
                    <a:pt x="6014" y="1075"/>
                    <a:pt x="6014" y="1015"/>
                    <a:pt x="6014" y="968"/>
                  </a:cubicBezTo>
                  <a:cubicBezTo>
                    <a:pt x="6014" y="491"/>
                    <a:pt x="5633" y="87"/>
                    <a:pt x="5133" y="87"/>
                  </a:cubicBezTo>
                  <a:cubicBezTo>
                    <a:pt x="4644" y="87"/>
                    <a:pt x="4263" y="480"/>
                    <a:pt x="4263" y="968"/>
                  </a:cubicBezTo>
                  <a:cubicBezTo>
                    <a:pt x="4263" y="1015"/>
                    <a:pt x="4263" y="1075"/>
                    <a:pt x="4275" y="1111"/>
                  </a:cubicBezTo>
                  <a:lnTo>
                    <a:pt x="4263" y="1134"/>
                  </a:lnTo>
                  <a:cubicBezTo>
                    <a:pt x="4156" y="968"/>
                    <a:pt x="4037" y="801"/>
                    <a:pt x="3906" y="670"/>
                  </a:cubicBezTo>
                  <a:cubicBezTo>
                    <a:pt x="3460" y="224"/>
                    <a:pt x="2873" y="0"/>
                    <a:pt x="2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308;p61"/>
            <p:cNvSpPr/>
            <p:nvPr/>
          </p:nvSpPr>
          <p:spPr>
            <a:xfrm>
              <a:off x="5627181" y="2089131"/>
              <a:ext cx="42460" cy="237456"/>
            </a:xfrm>
            <a:custGeom>
              <a:avLst/>
              <a:gdLst/>
              <a:ahLst/>
              <a:cxnLst/>
              <a:rect l="l" t="t" r="r" b="b"/>
              <a:pathLst>
                <a:path w="1335" h="7466" extrusionOk="0">
                  <a:moveTo>
                    <a:pt x="834" y="3799"/>
                  </a:moveTo>
                  <a:lnTo>
                    <a:pt x="1013" y="7025"/>
                  </a:lnTo>
                  <a:cubicBezTo>
                    <a:pt x="1025" y="7073"/>
                    <a:pt x="1013" y="7097"/>
                    <a:pt x="977" y="7120"/>
                  </a:cubicBezTo>
                  <a:cubicBezTo>
                    <a:pt x="953" y="7144"/>
                    <a:pt x="917" y="7156"/>
                    <a:pt x="894" y="7156"/>
                  </a:cubicBezTo>
                  <a:lnTo>
                    <a:pt x="429" y="7156"/>
                  </a:lnTo>
                  <a:cubicBezTo>
                    <a:pt x="405" y="7156"/>
                    <a:pt x="370" y="7144"/>
                    <a:pt x="346" y="7120"/>
                  </a:cubicBezTo>
                  <a:cubicBezTo>
                    <a:pt x="310" y="7085"/>
                    <a:pt x="310" y="7061"/>
                    <a:pt x="310" y="7025"/>
                  </a:cubicBezTo>
                  <a:lnTo>
                    <a:pt x="489" y="3799"/>
                  </a:lnTo>
                  <a:close/>
                  <a:moveTo>
                    <a:pt x="1001" y="0"/>
                  </a:moveTo>
                  <a:cubicBezTo>
                    <a:pt x="906" y="0"/>
                    <a:pt x="834" y="72"/>
                    <a:pt x="834" y="167"/>
                  </a:cubicBezTo>
                  <a:lnTo>
                    <a:pt x="834" y="3489"/>
                  </a:lnTo>
                  <a:lnTo>
                    <a:pt x="501" y="3489"/>
                  </a:lnTo>
                  <a:lnTo>
                    <a:pt x="501" y="881"/>
                  </a:lnTo>
                  <a:cubicBezTo>
                    <a:pt x="501" y="786"/>
                    <a:pt x="429" y="715"/>
                    <a:pt x="346" y="715"/>
                  </a:cubicBezTo>
                  <a:cubicBezTo>
                    <a:pt x="251" y="715"/>
                    <a:pt x="179" y="786"/>
                    <a:pt x="179" y="881"/>
                  </a:cubicBezTo>
                  <a:lnTo>
                    <a:pt x="179" y="3668"/>
                  </a:lnTo>
                  <a:lnTo>
                    <a:pt x="1" y="7013"/>
                  </a:lnTo>
                  <a:cubicBezTo>
                    <a:pt x="1" y="7132"/>
                    <a:pt x="48" y="7251"/>
                    <a:pt x="120" y="7335"/>
                  </a:cubicBezTo>
                  <a:cubicBezTo>
                    <a:pt x="203" y="7430"/>
                    <a:pt x="310" y="7466"/>
                    <a:pt x="429" y="7466"/>
                  </a:cubicBezTo>
                  <a:lnTo>
                    <a:pt x="894" y="7466"/>
                  </a:lnTo>
                  <a:cubicBezTo>
                    <a:pt x="1013" y="7466"/>
                    <a:pt x="1132" y="7430"/>
                    <a:pt x="1203" y="7335"/>
                  </a:cubicBezTo>
                  <a:cubicBezTo>
                    <a:pt x="1287" y="7251"/>
                    <a:pt x="1334" y="7132"/>
                    <a:pt x="1334" y="7013"/>
                  </a:cubicBezTo>
                  <a:lnTo>
                    <a:pt x="1156" y="3632"/>
                  </a:lnTo>
                  <a:lnTo>
                    <a:pt x="1156" y="167"/>
                  </a:lnTo>
                  <a:cubicBezTo>
                    <a:pt x="1156" y="72"/>
                    <a:pt x="1084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100" y="1166226"/>
            <a:ext cx="7704000" cy="3416400"/>
          </a:xfr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50165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Living </a:t>
            </a:r>
            <a:r>
              <a:rPr lang="en-US" sz="2000" dirty="0"/>
              <a:t>a healthy and quality of life is extremely challenging for the blind person</a:t>
            </a:r>
            <a:r>
              <a:rPr lang="en-US" sz="2000" dirty="0" smtClean="0"/>
              <a:t>.</a:t>
            </a:r>
          </a:p>
          <a:p>
            <a:pPr marL="50165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If </a:t>
            </a:r>
            <a:r>
              <a:rPr lang="en-US" sz="2000" dirty="0"/>
              <a:t>we discuss about issues that blind people face either in Nepal or abroad, the concern is applicable to both sides</a:t>
            </a:r>
            <a:r>
              <a:rPr lang="en-US" sz="2000" dirty="0" smtClean="0"/>
              <a:t>. </a:t>
            </a:r>
          </a:p>
          <a:p>
            <a:pPr marL="50165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So to make the life simpler the implementation of AI to Aid such people is remarkable.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0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100" y="1166226"/>
            <a:ext cx="7704000" cy="3416400"/>
          </a:xfr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50165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Firstly, in this digital world, knowingly or unknowingly we are using AI in our day to day life. </a:t>
            </a:r>
            <a:endParaRPr lang="en-US" sz="2000" dirty="0" smtClean="0"/>
          </a:p>
          <a:p>
            <a:pPr marL="50165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Face </a:t>
            </a:r>
            <a:r>
              <a:rPr lang="en-US" sz="2000" dirty="0"/>
              <a:t>detection, which is used in almost all smartphone cameras, is a well-known method of object </a:t>
            </a:r>
            <a:r>
              <a:rPr lang="en-US" sz="2000" dirty="0" smtClean="0"/>
              <a:t>detection. </a:t>
            </a:r>
          </a:p>
          <a:p>
            <a:pPr marL="50165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This </a:t>
            </a:r>
            <a:r>
              <a:rPr lang="en-US" sz="2000" dirty="0"/>
              <a:t>project looks at the development of Blind Vision, a mobile app as well as python project. 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As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8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3F3F3"/>
                </a:solidFill>
              </a:rPr>
              <a:t>Aims and Objectives of Project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Wingdings" panose="05000000000000000000" pitchFamily="2" charset="2"/>
              <a:buChar char="ü"/>
            </a:pPr>
            <a:r>
              <a:rPr lang="en-US" sz="1800" dirty="0"/>
              <a:t>The aim of this paper is to apply an object detection technique to aid visually impaired since they have to face difficult problems in daily life. </a:t>
            </a:r>
            <a:endParaRPr lang="en-US" sz="1800" dirty="0" smtClean="0"/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Wingdings" panose="05000000000000000000" pitchFamily="2" charset="2"/>
              <a:buChar char="ü"/>
            </a:pPr>
            <a:r>
              <a:rPr lang="en-US" sz="1800" dirty="0" smtClean="0"/>
              <a:t>This </a:t>
            </a:r>
            <a:r>
              <a:rPr lang="en-US" sz="1800" dirty="0"/>
              <a:t>allows visually impaired people to know about the </a:t>
            </a:r>
            <a:r>
              <a:rPr lang="en-US" sz="1800" dirty="0" smtClean="0"/>
              <a:t>objects around them with the help of AI System. </a:t>
            </a:r>
            <a:r>
              <a:rPr lang="en-US" sz="1800" dirty="0"/>
              <a:t>so they can walk independently. </a:t>
            </a:r>
            <a:endParaRPr lang="en-US" sz="1800" dirty="0" smtClean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F3F3F3"/>
                </a:solidFill>
              </a:rPr>
              <a:t>Review of Technologies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100" y="1082524"/>
            <a:ext cx="7704000" cy="3929487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Wingdings" panose="05000000000000000000" pitchFamily="2" charset="2"/>
              <a:buChar char="ü"/>
            </a:pPr>
            <a:r>
              <a:rPr lang="en-US" sz="1800" dirty="0" smtClean="0"/>
              <a:t>Tensor-Flow: end to end open source platform for matching learning.(flexible ecosystem, tools, libraries and resources)</a:t>
            </a: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Wingdings" panose="05000000000000000000" pitchFamily="2" charset="2"/>
              <a:buChar char="ü"/>
            </a:pPr>
            <a:r>
              <a:rPr lang="en-US" sz="1800" dirty="0" smtClean="0"/>
              <a:t>Open CV: highly optimized library which focus on real time apps (cross-platform i.e. suitable for various programming languages)</a:t>
            </a: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Wingdings" panose="05000000000000000000" pitchFamily="2" charset="2"/>
              <a:buChar char="ü"/>
            </a:pPr>
            <a:r>
              <a:rPr lang="en-US" sz="1800" dirty="0" smtClean="0"/>
              <a:t>Label-Image: image annotation tool to generate xml from selected area(bounding box)</a:t>
            </a: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Wingdings" panose="05000000000000000000" pitchFamily="2" charset="2"/>
              <a:buChar char="ü"/>
            </a:pPr>
            <a:r>
              <a:rPr lang="en-US" sz="1800" dirty="0" smtClean="0"/>
              <a:t>IDEs: Visual Studio code, python idle, sublime text. </a:t>
            </a: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Wingdings" panose="05000000000000000000" pitchFamily="2" charset="2"/>
              <a:buChar char="ü"/>
            </a:pPr>
            <a:r>
              <a:rPr lang="en-US" sz="1800" dirty="0" smtClean="0"/>
              <a:t>CNN/R-CNN: Faster R-CNN (high accuracy and faster time)</a:t>
            </a:r>
          </a:p>
          <a:p>
            <a:pPr marL="431800" lvl="0" indent="-285750" algn="just">
              <a:lnSpc>
                <a:spcPct val="150000"/>
              </a:lnSpc>
              <a:buClr>
                <a:srgbClr val="F3F3F3"/>
              </a:buClr>
              <a:buSzPts val="1300"/>
              <a:buFont typeface="Wingdings" panose="05000000000000000000" pitchFamily="2" charset="2"/>
              <a:buChar char="ü"/>
            </a:pPr>
            <a:r>
              <a:rPr lang="en-US" sz="1800" dirty="0" smtClean="0"/>
              <a:t>Text To Speech: for reading text out loud.(useful for various apps)</a:t>
            </a:r>
          </a:p>
        </p:txBody>
      </p:sp>
    </p:spTree>
    <p:extLst>
      <p:ext uri="{BB962C8B-B14F-4D97-AF65-F5344CB8AC3E}">
        <p14:creationId xmlns:p14="http://schemas.microsoft.com/office/powerpoint/2010/main" val="396603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55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dirty="0" smtClean="0">
                <a:solidFill>
                  <a:srgbClr val="F3F3F3"/>
                </a:solidFill>
              </a:rPr>
              <a:t>Selected Methodology</a:t>
            </a:r>
            <a:br>
              <a:rPr lang="en" sz="3000" dirty="0" smtClean="0">
                <a:solidFill>
                  <a:srgbClr val="F3F3F3"/>
                </a:solidFill>
              </a:rPr>
            </a:br>
            <a:r>
              <a:rPr lang="en-US" sz="2000" dirty="0"/>
              <a:t>Waterfall Methodology</a:t>
            </a:r>
            <a:r>
              <a:rPr lang="en-US" sz="3200" dirty="0"/>
              <a:t/>
            </a:r>
            <a:br>
              <a:rPr lang="en-US" sz="3200" dirty="0"/>
            </a:b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4"/>
            <a:ext cx="7704000" cy="3722033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smtClean="0"/>
              <a:t>Clarifies a logical series of steps all throughout SDLC (system development lifecycle).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smtClean="0"/>
              <a:t>Each phase of the development can be compared with assumptions and thus verified.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smtClean="0"/>
              <a:t>Each phases closes with intermediate outcome.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smtClean="0"/>
              <a:t>The production cycle is easy to follow.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smtClean="0"/>
              <a:t>All the requirements required for the product can be gathered in starting phase.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100" y="1166226"/>
            <a:ext cx="7704000" cy="3416400"/>
          </a:xfrm>
          <a:solidFill>
            <a:schemeClr val="accent5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158750" indent="0" algn="just">
              <a:buNone/>
            </a:pP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100" y="243000"/>
            <a:ext cx="7704000" cy="572700"/>
          </a:xfrm>
        </p:spPr>
        <p:txBody>
          <a:bodyPr/>
          <a:lstStyle/>
          <a:p>
            <a:r>
              <a:rPr lang="en-US" dirty="0" smtClean="0"/>
              <a:t>The Architecture Of the System </a:t>
            </a:r>
            <a:br>
              <a:rPr lang="en-US" dirty="0" smtClean="0"/>
            </a:br>
            <a:r>
              <a:rPr lang="en-US" sz="2000" dirty="0" smtClean="0"/>
              <a:t>Use case Diagram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28" y="1294578"/>
            <a:ext cx="5626902" cy="3036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0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100" y="1166226"/>
            <a:ext cx="7704000" cy="341640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marL="158750" indent="0" algn="just">
              <a:buNone/>
            </a:pP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100" y="242999"/>
            <a:ext cx="7704000" cy="800321"/>
          </a:xfrm>
        </p:spPr>
        <p:txBody>
          <a:bodyPr/>
          <a:lstStyle/>
          <a:p>
            <a:r>
              <a:rPr lang="en-US" dirty="0" smtClean="0"/>
              <a:t>The Architecture Of the System </a:t>
            </a:r>
            <a:br>
              <a:rPr lang="en-US" dirty="0" smtClean="0"/>
            </a:br>
            <a:r>
              <a:rPr lang="en-US" sz="2000" dirty="0" smtClean="0"/>
              <a:t>Project Flow of Python App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02230" y="1261526"/>
            <a:ext cx="553974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808</Words>
  <Application>Microsoft Office PowerPoint</Application>
  <PresentationFormat>On-screen Show (16:9)</PresentationFormat>
  <Paragraphs>127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Anton</vt:lpstr>
      <vt:lpstr>Advent Pro Light</vt:lpstr>
      <vt:lpstr>Proxima Nova Semibold</vt:lpstr>
      <vt:lpstr>Wingdings</vt:lpstr>
      <vt:lpstr>Fira Sans Condensed</vt:lpstr>
      <vt:lpstr>Proxima Nova</vt:lpstr>
      <vt:lpstr>Arial</vt:lpstr>
      <vt:lpstr>Rajdhani</vt:lpstr>
      <vt:lpstr>Fira Sans Condensed Light</vt:lpstr>
      <vt:lpstr>Ai Tech Agency by Slidesgo</vt:lpstr>
      <vt:lpstr>Slidesgo Final Pages</vt:lpstr>
      <vt:lpstr>Intelligent Object Detection and Interactions for Visually Impaired</vt:lpstr>
      <vt:lpstr>Introduction</vt:lpstr>
      <vt:lpstr>Problem Statement</vt:lpstr>
      <vt:lpstr>Project As Solution</vt:lpstr>
      <vt:lpstr>Aims and Objectives of Project</vt:lpstr>
      <vt:lpstr>Review of Technologies</vt:lpstr>
      <vt:lpstr>Selected Methodology Waterfall Methodology </vt:lpstr>
      <vt:lpstr>The Architecture Of the System  Use case Diagram </vt:lpstr>
      <vt:lpstr>The Architecture Of the System  Project Flow of Python App</vt:lpstr>
      <vt:lpstr>The Architecture Of the System  Project Flow of Android App</vt:lpstr>
      <vt:lpstr>Gantt Chart Part 1</vt:lpstr>
      <vt:lpstr>Gantt Chart Part 2</vt:lpstr>
      <vt:lpstr>Gantt Chart Updated with Reasons</vt:lpstr>
      <vt:lpstr>Features Of Both Systems with Product Evaulations</vt:lpstr>
      <vt:lpstr>Some UI Designs</vt:lpstr>
      <vt:lpstr>Testing the product</vt:lpstr>
      <vt:lpstr>Testing the product</vt:lpstr>
      <vt:lpstr>Testing the product</vt:lpstr>
      <vt:lpstr>Testing the product</vt:lpstr>
      <vt:lpstr>Testing the product</vt:lpstr>
      <vt:lpstr>How does AI System Works?</vt:lpstr>
      <vt:lpstr>Python App</vt:lpstr>
      <vt:lpstr>MOBILE APP</vt:lpstr>
      <vt:lpstr>Project Demo</vt:lpstr>
      <vt:lpstr>Future Improvments</vt:lpstr>
      <vt:lpstr>Learning from Project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and Interactions for visually Impaired</dc:title>
  <dc:creator>johnwick</dc:creator>
  <cp:lastModifiedBy>Sujan</cp:lastModifiedBy>
  <cp:revision>72</cp:revision>
  <dcterms:modified xsi:type="dcterms:W3CDTF">2020-07-01T07:05:21Z</dcterms:modified>
</cp:coreProperties>
</file>